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36</c:v>
                </c:pt>
                <c:pt idx="4">
                  <c:v>3</c:v>
                </c:pt>
                <c:pt idx="5">
                  <c:v>7</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0.18225389855499952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9.0735000000000454E-2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0.94726800000000022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9.0735999999999706E-2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0.3254589999999995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0.64535300000000095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7.4296410000000002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0.17820317342529979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9.1347999999999985E-2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0.95366200000000045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9.1347999999999985E-2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0.32765600000000017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0.86874199999999924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7.5801829999999999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1.5969519999999999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0.40029399999999971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0.111599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1.165076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0.111599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0.40029400000000059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0.16459700000000055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8.874606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0.10161599999999993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0.34180100000000024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9.529199999999971E-2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0.99483199999999972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9.5291000000000459E-2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0.3418019999999995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0.60169600000000045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7.5383129999999996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0.16957700000000031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0.3280050000000001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9.1445000000000221E-2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0.95467700000000022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9.1445000000000221E-2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0.32800499999999921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0.80749800000000072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8.1254969999999993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0.1106549999999995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0.13253399999999971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3.6948999999999899E-2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0.385745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3.6948999999999899E-2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0.13253399999999971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0.18686000000000114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9.0005170000000003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5</c:v>
                </c:pt>
                <c:pt idx="1">
                  <c:v>36</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9.0376000000000012E-2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0.32785799999999998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9.1403999999999819E-2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0.9542489999999999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9.1403999999999819E-2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0.32785799999999998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0.75262800000000052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4.0862829999999999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0.34095599999999937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0.33806200000000075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9.4248999999999583E-2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0.98394699999999968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9.4249000000000471E-2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0.33806099999999972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0.87558000000000025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7.1681290000000004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0.38064198525759974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0.15258100000000052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1.5929229999999999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0.15258000000000038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0.54729199999999878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0.68139600000000122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7.689851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1.0419899999999993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0.34785100000000035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9.6979000000000148E-2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1.012440999999999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9.6979000000001037E-2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0.34785199999999961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0.54917999999999978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8.7768979999999992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1.2299520000000004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0.40585899999999953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0.11315100000000022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1.181273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0.11315100000000022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0.40585799999999939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0.8930580000000008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7.1923190000000004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Your care and treatment Q27. Were you able to discuss your condition or treatment with hospital staff without being overheard?</c:v>
                </c:pt>
                <c:pt idx="1">
                  <c:v>Leaving hospital Q46. After leaving hospital, did you get enough support from health or social care services to help you recover or manage your condition?</c:v>
                </c:pt>
                <c:pt idx="2">
                  <c:v>Leaving hospital Q44. Did hospital staff discuss with you whether you may need any further health or social care services after leaving hospital?</c:v>
                </c:pt>
                <c:pt idx="3">
                  <c:v>Operations and procedures Q34. After the operations or procedures, how well did hospital staff explain how the operation or procedure had gone?</c:v>
                </c:pt>
                <c:pt idx="4">
                  <c:v>Leaving hospital Q42. Before you left hospital, did you know what would happen next with your care?</c:v>
                </c:pt>
              </c:strCache>
            </c:strRef>
          </c:cat>
          <c:val>
            <c:numRef>
              <c:f>Sheet1!$B$2:$B$6</c:f>
              <c:numCache>
                <c:formatCode>0.0</c:formatCode>
                <c:ptCount val="5"/>
                <c:pt idx="0">
                  <c:v>7.3</c:v>
                </c:pt>
                <c:pt idx="1">
                  <c:v>7.2</c:v>
                </c:pt>
                <c:pt idx="2">
                  <c:v>8.8000000000000007</c:v>
                </c:pt>
                <c:pt idx="3">
                  <c:v>8.6</c:v>
                </c:pt>
                <c:pt idx="4">
                  <c:v>7.2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Your care and treatment Q27. Were you able to discuss your condition or treatment with hospital staff without being overheard?</c:v>
                </c:pt>
                <c:pt idx="1">
                  <c:v>Leaving hospital Q46. After leaving hospital, did you get enough support from health or social care services to help you recover or manage your condition?</c:v>
                </c:pt>
                <c:pt idx="2">
                  <c:v>Leaving hospital Q44. Did hospital staff discuss with you whether you may need any further health or social care services after leaving hospital?</c:v>
                </c:pt>
                <c:pt idx="3">
                  <c:v>Operations and procedures Q34. After the operations or procedures, how well did hospital staff explain how the operation or procedure had gone?</c:v>
                </c:pt>
                <c:pt idx="4">
                  <c:v>Leaving hospital Q42. Before you left hospital, did you know what would happen next with your care?</c:v>
                </c:pt>
              </c:strCache>
            </c:strRef>
          </c:cat>
          <c:val>
            <c:numRef>
              <c:f>Sheet1!$C$2:$C$6</c:f>
              <c:numCache>
                <c:formatCode>0.0</c:formatCode>
                <c:ptCount val="5"/>
                <c:pt idx="0">
                  <c:v>6.3</c:v>
                </c:pt>
                <c:pt idx="1">
                  <c:v>6.2</c:v>
                </c:pt>
                <c:pt idx="2">
                  <c:v>8</c:v>
                </c:pt>
                <c:pt idx="3">
                  <c:v>7.9</c:v>
                </c:pt>
                <c:pt idx="4">
                  <c:v>6.6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Your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Your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Your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Your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Your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Your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Your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Your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1.5545603109880799</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7.0156557190600044E-2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0.130247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1.3597520000000001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0.13024600000000008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0.46717999999999993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0.78598999999999997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1.5545599999999999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Your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Your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Your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Your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Your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Your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Your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Your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9.2228222937983197</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Leaving hospital Q41. Thinking about any medicine you were to take at home, were you given any of the following?</c:v>
                </c:pt>
                <c:pt idx="2">
                  <c:v>The hospital and ward Q13. Did you get enough help from staff to eat your meals?</c:v>
                </c:pt>
                <c:pt idx="3">
                  <c:v>The hospital and ward Q9. Did you get enough help from staff to wash or keep yourself clean?</c:v>
                </c:pt>
                <c:pt idx="4">
                  <c:v>The hospital and ward Q4. Did you get help from staff to keep in touch with your family and friends?</c:v>
                </c:pt>
              </c:strCache>
            </c:strRef>
          </c:cat>
          <c:val>
            <c:numRef>
              <c:f>Sheet1!$B$2:$B$6</c:f>
              <c:numCache>
                <c:formatCode>0.0</c:formatCode>
                <c:ptCount val="5"/>
                <c:pt idx="0">
                  <c:v>5.9</c:v>
                </c:pt>
                <c:pt idx="1">
                  <c:v>4.0999999999999996</c:v>
                </c:pt>
                <c:pt idx="2">
                  <c:v>7.3</c:v>
                </c:pt>
                <c:pt idx="3">
                  <c:v>8</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Leaving hospital Q41. Thinking about any medicine you were to take at home, were you given any of the following?</c:v>
                </c:pt>
                <c:pt idx="2">
                  <c:v>The hospital and ward Q13. Did you get enough help from staff to eat your meals?</c:v>
                </c:pt>
                <c:pt idx="3">
                  <c:v>The hospital and ward Q9. Did you get enough help from staff to wash or keep yourself clean?</c:v>
                </c:pt>
                <c:pt idx="4">
                  <c:v>The hospital and ward Q4. Did you get help from staff to keep in touch with your family and friends?</c:v>
                </c:pt>
              </c:strCache>
            </c:strRef>
          </c:cat>
          <c:val>
            <c:numRef>
              <c:f>Sheet1!$C$2:$C$6</c:f>
              <c:numCache>
                <c:formatCode>0.0</c:formatCode>
                <c:ptCount val="5"/>
                <c:pt idx="0">
                  <c:v>6.8</c:v>
                </c:pt>
                <c:pt idx="1">
                  <c:v>4.5999999999999996</c:v>
                </c:pt>
                <c:pt idx="2">
                  <c:v>7.5</c:v>
                </c:pt>
                <c:pt idx="3">
                  <c:v>8.1</c:v>
                </c:pt>
                <c:pt idx="4">
                  <c:v>7.7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0.24525600000000125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0.22541699999999842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6.2844000000000122E-2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0.6560870000000012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6.2844000000000122E-2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0.2254170000000002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7.2713999999999501E-2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9.2228220000000007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Your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Your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Your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Your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Your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Your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Your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Your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8.4162316213130204</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0.26924402827430072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8.0852999999999398E-2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0.84409199999999984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8.0852000000000146E-2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0.2900109999999998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0.46838800000000091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8.4162320000000008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Your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Your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Your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Your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Your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Your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Your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Your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6.6933538456664001</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0.46808644194090032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0.16991599999999973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1.7739039999999999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0.77938900000000011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0.75205500000000036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5.8717379999999997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0.41218665905419982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0.15975300000000026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1.6678009999999999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0.73277200000000065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0.11129799999999967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7.5149699999999999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Your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Your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Your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Your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Your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Your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Your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Your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7.8656010272351997</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95.693799999999996</c:v>
                </c:pt>
                <c:pt idx="1">
                  <c:v>0.7177</c:v>
                </c:pt>
                <c:pt idx="2">
                  <c:v>0.47849999999999998</c:v>
                </c:pt>
                <c:pt idx="3">
                  <c:v>0.2392</c:v>
                </c:pt>
                <c:pt idx="4">
                  <c:v>0.47849999999999998</c:v>
                </c:pt>
                <c:pt idx="5">
                  <c:v>2.3923000000000001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9.189500000000006E-2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0.45265599999999928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0.12619700000000034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1.3174799999999998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0.57885399999999976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0.5053750000000008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7.6212989999999996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2.4428097101900192E-2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0.18844800000000017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1.9673719999999992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0.86439200000000049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1.6296569999999999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6.5281989999999999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0.11384600000000056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0.30571199999999976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8.5230000000000139E-2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0.88979000000000052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0.39094199999999901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0.51022500000000015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8.2520579999999999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5.0133999999999901E-2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0.30169200000000007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8.4109999999999907E-2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0.87809299999999979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0.38580199999999998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0.40790800000000083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8.4301440000000003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0.45941309375560024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0.15703800000000001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1.6394509999999993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0.72031500000000115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0.79550499999999857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7.1863849999999996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8.9311000000000362E-2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0.23112099999999991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6.4434999999999576E-2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0.67269199999999962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6.4435000000001352E-2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0.23112199999999916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0.15261100000000027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9.5084909999999994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0.23472502279209984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0.10802099999999992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1.127718999999999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0.10802100000000081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0.38745800000000052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0.19693599999999911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7.9939489999999997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0.20306936853580027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9.9768000000000079E-2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1.0415699999999992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9.9769000000000219E-2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0.35786000000000051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0.38459899999999969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8.1659509999999997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13.480399999999999</c:v>
                </c:pt>
                <c:pt idx="1">
                  <c:v>0</c:v>
                </c:pt>
                <c:pt idx="2">
                  <c:v>80.882400000000004</c:v>
                </c:pt>
                <c:pt idx="3">
                  <c:v>0</c:v>
                </c:pt>
                <c:pt idx="4">
                  <c:v>0.24510000000000001</c:v>
                </c:pt>
                <c:pt idx="5">
                  <c:v>0.98040000000000005</c:v>
                </c:pt>
                <c:pt idx="6">
                  <c:v>0</c:v>
                </c:pt>
                <c:pt idx="7">
                  <c:v>2.2059000000000002</c:v>
                </c:pt>
                <c:pt idx="8">
                  <c:v>2.2059000000000002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0.51140499999999989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0.39866299999999999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0.11114399999999947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1.1603279999999998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0.11114400000000124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0.39866199999999985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0.33574099999999873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8.4426400000000008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0.34408196031469984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0.11452099999999987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1.1955770000000001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0.11452099999999987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0.41077300000000072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0.68302599999999991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7.1905619999999999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0.30821000992979997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0.15317800000000048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1.5991559999999989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0.15317800000000048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0.5494330000000005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0.34383599999999959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7.2596980000000002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0.4375215358625999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0.18503500000000006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1.9317340000000005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0.18503500000000006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0.66369899999999937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0.94488500000000109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6.2466660000000003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0.29406900000000036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0.18758300000000006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5.2296999999999372E-2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0.54597099999999976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5.2296999999999372E-2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0.18758300000000006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4.4923999999999964E-2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9.4267730000000007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0.7944</c:v>
                </c:pt>
                <c:pt idx="1">
                  <c:v>0.2056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Your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Your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Your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Your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Your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Your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Your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Your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8.9715042572783297</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0.12987200000000065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0.23657299999999992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6.5954999999998876E-2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0.68855800000000045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6.5955000000000652E-2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0.23657299999999992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0.21858299999999886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8.7755460000000003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2.6028000000000162E-2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0.1935690000000001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5.3966000000000847E-2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0.56339599999999912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5.3964999999999819E-2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0.19357000000000113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0.19471399999999939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9.3338289999999997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0.18601023587500087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7.8216999999998649E-2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0.8165760000000013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7.8216999999998649E-2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0.28055699999999995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0.12842100000000123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8.8051370000000002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46.454799999999999</c:v>
                </c:pt>
                <c:pt idx="2">
                  <c:v>53.545200000000001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Your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Your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Your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Your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Your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Your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Your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Your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8.5849252296677605</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0.17015899999999995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0.26627299999999998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7.4234000000000577E-2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0.77500099999999961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7.4234999999999829E-2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0.26627299999999998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0.22352900000000098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8.9907219999999999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4.2759000000000214E-2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0.2461909999999996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6.8637000000000725E-2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0.71655400000000036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6.8635999999999697E-2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0.24503403551539904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9.0292399999999997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0.12115800000000032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0.29117299999999968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8.1177000000000277E-2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0.84747299999999903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8.1177000000000277E-2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0.29117300000000057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9.1689000000000576E-2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8.9326439999999998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0.43781499999999962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0.35743200000000019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9.9649999999999572E-2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1.0403260000000003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9.9649999999999572E-2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0.35743200000000108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0.74579199999999979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7.3870959999999997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Your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Your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Your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Your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Your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Your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Your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Your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8.2423159314017997</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0.40300799999999981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0.29024300000000025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8.0917999999999601E-2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0.84476700000000005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8.091800000000049E-2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0.29024300000000025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0.22377099999999928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8.0070320000000006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0.2033267007294004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8.724699999999963E-2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0.91084900000000069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8.724699999999963E-2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0.31294700000000031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0.62821600000000011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0.15025046760380079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6.0124000000000066E-2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0.6276849999999996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6.0124000000000066E-2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0.21565899999999871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0.30548000000000108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8.9929729999999992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0.17936199999999936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0.3793880000000005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0.10577099999999984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1.1042290000000001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0.10577100000000073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0.37938799999999873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0.56340199999999996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7.837186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0.15262902761539987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0.14391499999999979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1.5024550000000003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0.14391499999999979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0.51620899999999992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1.5983750000000008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7.3326200000000004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7.1769999999999996</c:v>
                </c:pt>
                <c:pt idx="1">
                  <c:v>9.8086000000000002</c:v>
                </c:pt>
                <c:pt idx="2">
                  <c:v>24.401900000000001</c:v>
                </c:pt>
                <c:pt idx="3">
                  <c:v>58.612400000000001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0.13250416872100068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3.744900000000051E-2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0.39095599999999919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3.7448000000001258E-2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0.13432299999999842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0.16808400000000034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9.5511920000000003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0.19949600000000167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0.21118599999999965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5.8876999999998958E-2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0.61466900000000102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5.8876999999998958E-2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0.21118600000000143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0.18903999999999854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8.7579630000000002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0.25017697606460043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8.94149999999998E-2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0.93348600000000026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8.9415000000000688E-2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0.32072499999999948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0.41992299999999894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8.0845610000000008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Your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Your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Your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Your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Your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Your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Your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Your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8.6741511618019302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0.11024800000000035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0.21296199999999921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5.9372000000001535E-2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0.61983699999999864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5.9371999999999758E-2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0.21296200000000098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0.15761000000000003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9.2439970000000002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0.49726200000000009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0.27457300000000018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7.6548999999999978E-2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0.79915799999999937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7.6548999999999978E-2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0.27457200000000093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0.37915499999999902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8.2186070000000004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4.8956999999999695E-2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0.30818300000000054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8.5918999999999635E-2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0.89698400000000067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8.5918999999998746E-2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0.30818400000000068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0.45935099999999984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8.5598489999999998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Your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Your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Your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Your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Your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Your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Your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Your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RBN | St Helens and Knowsley Teaching Hospitals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RBN | St Helens and Knowsley Teaching Hospitals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RBN | St Helens and Knowsley Teaching Hospitals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St Helens and Knowsley Teaching Hospitals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292876983"/>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22448442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27502122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9201855"/>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03446140"/>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8794351"/>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11310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359718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126708921"/>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79323012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7413771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2267681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50444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50396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42706327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90716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53620281"/>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10386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2358966"/>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56176476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8074692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0282125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9596022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390202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9639063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22878129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78388149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30188679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51258440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07254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1749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0774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3715477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35443001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0320709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71730650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53642425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39784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16077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952926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70376647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99814678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87350005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00982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01369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84735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980855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1366565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07370217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75599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16459437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1653738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83927943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0912682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35890339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50870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87105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23598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459206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99723858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64098014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2673959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221236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447506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48443577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9663607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26250978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424552555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46985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93569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66729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094451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4703451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963363237"/>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0550163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48731077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265293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6243994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85700169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3731934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70500381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70713736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01021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77510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365083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15073020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61780392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6562638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87308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4996564"/>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92694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736032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8570484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515502606"/>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45761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50766403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3140268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1554698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98632295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33077447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71708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175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0815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8995036"/>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5942276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38038883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045095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8546453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454177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87053132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171868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0430422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12780613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39535159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83436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7385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151116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8545983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25777026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10867119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889810926"/>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125121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7026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14881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752445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20583475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94591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41685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09331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545791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5404465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56526339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511380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4990524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289526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30309365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81119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77849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07916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543083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4687883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84719128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7214972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9881247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947735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23524938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60545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15945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06021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033634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49486552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82090758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6974996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70306163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677254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57882561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50648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66152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0234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5748102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5344250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1176908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3504816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3070806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9272574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92026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56676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71549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9342449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7551254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9613624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(253)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5643452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11840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3172488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494300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88685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57038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6062464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2683779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8477100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6712908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36357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5371427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575988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36127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41954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4117990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4605382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5769012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6938897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6226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0774857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2083507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4019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12012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0703916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4030991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8072558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(256)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3789251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56727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9945789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7982192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(255)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14435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6658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18948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3447454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5731621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4283715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52237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8144829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3447401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05164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81120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0018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50378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5559200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0991996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4066736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0197264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2846168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9967727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(191)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83103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7921778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0585502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6228871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5770473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13687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8280403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4087261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78240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42777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1435557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2471952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4185607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707367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84345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1790227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2171915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19087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52946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964867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6085948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1477744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5534664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77573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5121982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9855079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(401)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94281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27687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3059942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7081264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1517840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5682151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34028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8376295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6253927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(401)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06665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21071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674009120"/>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2749265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1615110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184742458"/>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7094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635378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5605990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93674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7949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8321242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1027477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1509150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1791770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41199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9578471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8168057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49794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23498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4201741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2614495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3576182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0274780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21965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0006098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3948530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(401)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72224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82621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4275534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6032615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1921208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1953110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68253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8325414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126957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14531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58629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6096272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6672986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9765690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8784604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4345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9385235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4380398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(184)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88527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12426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1830223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361942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42297256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(186)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6261329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4773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4199232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5507242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87320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81411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437838411"/>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1944747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7197628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848396907"/>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82533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5008325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2101174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857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6266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4481225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8814926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774100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0232968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1871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1315793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078166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14246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09255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53064413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9180179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2304963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(296)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936343635"/>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1833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6854896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8069392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08546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43232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0951667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550572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9105137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038793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78408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9017265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9240789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437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9050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36004927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5109719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6533819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(236)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93953958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78260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4920007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9402919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(220)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81421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22038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685069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2157204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3943548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8526664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15673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0042773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1242492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32309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73785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8390826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69448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7537292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0399715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WHISTON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49698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791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5221544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400246786"/>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7777598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37007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51429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162098759"/>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402522090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3794095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76762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964564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510639342"/>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4814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18097367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004142130"/>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25119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14989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49500252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372339395"/>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53842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0591764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07341266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98012207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69678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25038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10435340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655727709"/>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13598218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83313102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37979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9497443"/>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877457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00606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49337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4046497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01090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284911633"/>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Q32. Beforehand, how well did hospital staff answer your questions about the operations or procedures?
Q35. To what extent did staff involve you in decisions about you leaving hospital?
Q38. Were you given enough notice about when you were going to leave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27709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544860551"/>
              </p:ext>
            </p:extLst>
          </p:nvPr>
        </p:nvGraphicFramePr>
        <p:xfrm>
          <a:off x="469068" y="1548000"/>
          <a:ext cx="11253864" cy="18592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Q8. How clean was the hospital room or ward that you were in?
Q27. Were you able to discuss your condition or treatment with hospital staff without being overheard?
Q33. Beforehand, how well did hospital staff explain how you might feel after you had the operations or procedures?
Q34. After the operations or procedures, how well did hospital staff explain how the operation or procedure had gone?
Q42. Before you left hospital, did you know what would happen next with your care?
Q44. Did hospital staff discuss with you whether you may need any further health or social care services after leaving hospital?
Q46. After leaving hospital, did you get enough support from health or social care services to help you recover or manage your condition?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85010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965970090"/>
              </p:ext>
            </p:extLst>
          </p:nvPr>
        </p:nvGraphicFramePr>
        <p:xfrm>
          <a:off x="469068" y="1548000"/>
          <a:ext cx="11253864" cy="231844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922305763"/>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05239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St Helens and Knowsley Teaching Hospitals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764873243"/>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Privacy for discussions: patients being able to discuss their condition or treatment with hospital staff without being overheard
Support from health or social care services: patients being given enough support from health or social care services to help them recover or manage their condition after leaving hospital
Further health or social care services: patients being given information about further health or social care services they may need after leaving hospital
After the operation or procedure: patients being given an explanation from staff of how their operation or procedure went
Understanding care after leaving hospital: patients being given information about what would happen next with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93173773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Information about medicines to take at home: patients being given information about medicines they were to take at home
Help with eating: patients being given enough help from staff to eat meals, if needed
Help to wash and keep clean: patients getting enough help to wash and keep clean
Keeping in touch: patients getting help from staff to keep in touch with family and friends during their stay in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St Helens and Knowsley Teaching Hospitals NHS Trust who had attended in late 2021. Responses were received from 418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29350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262382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418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546800422"/>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6543877"/>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960478060"/>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8885452"/>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82655280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444240506"/>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645591777"/>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97102212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81145614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45114618"/>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073073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99265723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9983386"/>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47500042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602543772"/>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16140</Words>
  <Application>Microsoft Office PowerPoint</Application>
  <PresentationFormat>Widescreen</PresentationFormat>
  <Paragraphs>2240</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St Helens and Knowsley Teaching Hospitals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